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256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11" r:id="rId15"/>
    <p:sldId id="269" r:id="rId16"/>
    <p:sldId id="270" r:id="rId17"/>
    <p:sldId id="271" r:id="rId18"/>
    <p:sldId id="272" r:id="rId19"/>
    <p:sldId id="273" r:id="rId20"/>
    <p:sldId id="274" r:id="rId21"/>
    <p:sldId id="308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99E5F-B5F4-4556-A678-0FC3661FE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6627D5-0276-4392-BB28-1F2B3D1C4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DD3CC-C9A3-4031-BDA4-CDB7D39E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F682E1-CC17-47A0-9268-3072AC9D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9F15FC-26D1-4D05-8091-56819B86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64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EB7B1-97C0-442D-9B2A-BAAE3EA9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254165-BA02-42D3-921A-FAB653B0A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C073D2-866D-446B-84FD-DFB0D448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353A5A-F975-40C6-9AF8-1488117D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E5427A-5D33-45D3-8866-CFFD861C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940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8E1FC1E-911D-47F4-B556-CB24AB37B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E87928-0720-4FCB-93B5-A00262F39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DDE72A-C58D-4C52-9360-11EDC2CD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EC2E70-3B50-48CE-A25F-2BEE42C0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6EC61D-2C3C-4646-8657-280E2C08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96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1E4C5-E7B3-43CF-BBAB-829B1C5C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2B7BE8-8C53-4C79-A105-895098F3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1616C4-0B00-42BD-8362-D9039004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F1C6D4-27FB-4215-AF20-D32DB45F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3AEED-66F3-47C2-AE1C-CFA43E1D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740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47780-37E9-4F98-A4C3-B036D517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A9379F-6FA0-4CC9-A771-82DA5D3D8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C79FF2-0C5D-4759-A7C9-EF965BA8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2FCF6-0A5D-4AE8-83E2-FF6F8A65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0A1511-4A30-4FCD-9900-A1415F08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16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C29E8-E1C0-4309-8217-AC12F232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A7C670-C0E8-472A-BDD8-15A28FE71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5C4475-BB4A-45B2-95A2-8AD275E6A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FEFE80-990F-4B32-A99C-3952E07D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03C63F-FCD6-468C-A909-D343CA7D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3283F-E9E6-497C-9AE6-DEEE8DA1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01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454AE-B78F-49B9-8DA1-F21DA833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22CF23-70A6-43CB-B541-2C8DF25FD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102976-5150-410B-87A0-724596E74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C193FE-6A15-4DFB-AB84-BDA7A2F52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A36D5D9-1020-49FF-94AF-636C9D01D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AB7943-AF54-4AE2-B575-080ABEAA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75BCA11-83CF-42F2-A8C5-E067BBEE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8DC1334-5B69-42DB-8F72-900F191C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789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E528E-06C7-40CA-81A6-A060A93E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6C141C-9BCF-46DD-AD35-DDDDEAD6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965B37-DAB4-43E0-B1EA-8F093D2B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91E5AE-6EA9-4F15-8D48-B0FAC54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57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E82AEE-BF9F-4221-8FB3-069B36A1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A3FDBA-6AC9-4964-83F8-4108F623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11F45E-008D-4C66-988B-C552C717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389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0F14C-6D83-406C-A9E7-812A47A83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550B08-C302-4B4C-A68F-D40E1DDA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CCFAB1-02E4-4C15-81E6-2A5EFF3F5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C54ECF-766D-4D70-9335-FB55D6E3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EBAF02-6818-4732-9F1B-C754B208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DB442D-12CA-4CF0-80A3-3D04EC49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120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1FEBE-5116-439A-BB9A-288B8F9A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BCB9C6-4203-4849-8CE2-CD4BBB70B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A1B7DB-FD57-4EA1-929A-159138EF4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30E692-690D-49DD-B5FE-7EA8A150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06A230-0771-4949-BC1F-6FBE6CC6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538234-6382-43D1-A2DD-BA92488A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396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4C6935C-DBA9-4AB0-9277-07B87CF52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E5E41C-AFBB-4ACE-9024-2F310004D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BBABA2-6419-495A-95CF-E8652D658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B111-CCD2-42C1-BA88-14FFCCEC8964}" type="datetimeFigureOut">
              <a:rPr lang="de-AT" smtClean="0"/>
              <a:t>11.02.20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C0BE1-B684-422E-8240-52B6B4B62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2A2EBC-703F-4EED-96B6-79A59D53C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CF70-31EE-41E2-A9B4-3A8EA30EDC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22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gp.at/mitglieder-bereich/download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gp.at/wp-content/uploads/2018/12/NeueKlassifizierung_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D29A-37F7-4046-9A16-D9BC1405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Anmerkungen/Anleitungen/Erklärungen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AD1C36-7D3B-4C66-88EC-2B9AC445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/>
              <a:t>Diese Vorlage ist als Leitfaden gedacht und muss selbstverständlich nicht eins zu eins übernommen werden.</a:t>
            </a:r>
          </a:p>
          <a:p>
            <a:r>
              <a:rPr lang="de-AT" sz="2000" dirty="0"/>
              <a:t>Das Layout der Präsentation ist Ihnen überlassen. Unaufdringliche Hintergrundfarben, Schriftgröße mindestens 24 oder größer, nicht zu viele Farben/Effekte und nicht zu viele Zeilen pro Seite</a:t>
            </a:r>
          </a:p>
          <a:p>
            <a:r>
              <a:rPr lang="de-AT" sz="2000" dirty="0"/>
              <a:t>Bei Fotos, Sondierungsstatus und OPG die Seiten immer bestmöglich ausnützen.</a:t>
            </a:r>
          </a:p>
          <a:p>
            <a:r>
              <a:rPr lang="de-AT" sz="2000" dirty="0"/>
              <a:t>Aufnahmen über den Spiegel müssen wieder entspiegelt werden!</a:t>
            </a:r>
          </a:p>
          <a:p>
            <a:r>
              <a:rPr lang="de-AT" sz="2000" dirty="0"/>
              <a:t>Aus Datenschutzgründen sind die Initialen des/der Pat. Und das Alter ausreichend. Dies bitte auch bei Folien, welche aus der Praxissoftware übernommen wurden beachten!</a:t>
            </a:r>
          </a:p>
          <a:p>
            <a:r>
              <a:rPr lang="de-AT" sz="2000" b="1" dirty="0"/>
              <a:t>Von jeder/m Pat. ist mindestens eine </a:t>
            </a:r>
            <a:r>
              <a:rPr lang="de-AT" sz="2000" b="1" dirty="0" err="1"/>
              <a:t>Recallsitzung</a:t>
            </a:r>
            <a:r>
              <a:rPr lang="de-AT" sz="2000" b="1" dirty="0"/>
              <a:t> zu dokumentieren.</a:t>
            </a:r>
          </a:p>
          <a:p>
            <a:r>
              <a:rPr lang="de-AT" sz="2000" dirty="0"/>
              <a:t>Wenn Sie selber noch zusätzliche interessante Befunde, Fotos, Informationen,… einfügen möchten, wird das natürlich wohlwollend aufgenommen!</a:t>
            </a:r>
          </a:p>
          <a:p>
            <a:endParaRPr lang="de-AT" sz="20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065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6B650-2A28-4D9F-AFFA-3DF8329E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Enorale</a:t>
            </a:r>
            <a:r>
              <a:rPr lang="de-AT" dirty="0"/>
              <a:t> Befunde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10F0DF-023E-44A8-BF93-96AC2C058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Schleimhautveränderungen? (z.B.: Fisteln, Schwellungen, Verletzungen, rote/weiße Veränderungen,…)</a:t>
            </a:r>
          </a:p>
          <a:p>
            <a:r>
              <a:rPr lang="de-AT" dirty="0"/>
              <a:t>Karies?</a:t>
            </a:r>
          </a:p>
          <a:p>
            <a:r>
              <a:rPr lang="de-AT" dirty="0"/>
              <a:t>Füllungen? (z.B.: undicht, überstehend,…)</a:t>
            </a:r>
          </a:p>
          <a:p>
            <a:r>
              <a:rPr lang="de-AT" dirty="0"/>
              <a:t>Speichel? (Menge, Konsistenz)</a:t>
            </a:r>
          </a:p>
          <a:p>
            <a:r>
              <a:rPr lang="de-AT" dirty="0"/>
              <a:t>Mundhygiene?</a:t>
            </a:r>
          </a:p>
          <a:p>
            <a:r>
              <a:rPr lang="de-AT" dirty="0"/>
              <a:t>Zungen-/Lippenpiercings?</a:t>
            </a:r>
          </a:p>
          <a:p>
            <a:r>
              <a:rPr lang="de-AT" dirty="0"/>
              <a:t>Schlifffacetten/Abrasionen/Erosionen?</a:t>
            </a:r>
          </a:p>
        </p:txBody>
      </p:sp>
      <p:sp>
        <p:nvSpPr>
          <p:cNvPr id="4" name="Wolkenförmige Legende 3"/>
          <p:cNvSpPr/>
          <p:nvPr/>
        </p:nvSpPr>
        <p:spPr>
          <a:xfrm>
            <a:off x="7661188" y="2001794"/>
            <a:ext cx="3978877" cy="2681417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Diagnosen nur in Rücksprache mit dem ZA</a:t>
            </a:r>
          </a:p>
        </p:txBody>
      </p:sp>
    </p:spTree>
    <p:extLst>
      <p:ext uri="{BB962C8B-B14F-4D97-AF65-F5344CB8AC3E}">
        <p14:creationId xmlns:p14="http://schemas.microsoft.com/office/powerpoint/2010/main" val="88433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A24BB-6B06-4909-84C7-90C2F0A3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OPG zum Zeitpunkt der Behandlung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CD5D05-6ED1-4FC9-AEF9-C902FBAE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Wolkenförmige Legende 4"/>
          <p:cNvSpPr/>
          <p:nvPr/>
        </p:nvSpPr>
        <p:spPr>
          <a:xfrm>
            <a:off x="7661188" y="2001794"/>
            <a:ext cx="3978877" cy="2681417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Ganze Seite ausnützen</a:t>
            </a:r>
          </a:p>
        </p:txBody>
      </p:sp>
    </p:spTree>
    <p:extLst>
      <p:ext uri="{BB962C8B-B14F-4D97-AF65-F5344CB8AC3E}">
        <p14:creationId xmlns:p14="http://schemas.microsoft.com/office/powerpoint/2010/main" val="403028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B48E6-AB82-450A-ADA4-F74CD615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Ergänzende Röntgenbilder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7B6FC0-E285-49D2-9133-CC0D6F52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7661187" y="1193248"/>
            <a:ext cx="3978877" cy="2681417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Falls vorhanden und relevant.</a:t>
            </a:r>
          </a:p>
          <a:p>
            <a:pPr algn="ctr"/>
            <a:r>
              <a:rPr lang="de-AT" dirty="0"/>
              <a:t>Bitte auf richtige und gefällige Anordnung achten!</a:t>
            </a:r>
          </a:p>
          <a:p>
            <a:pPr algn="ctr"/>
            <a:r>
              <a:rPr lang="de-DE" dirty="0"/>
              <a:t>Datum angeben!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7191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8FA903-6161-4F99-AF81-851D9338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Fotos vor Anfärben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7041C-0175-4616-A9C1-2BA3C213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Wolkenförmige Legende 6"/>
          <p:cNvSpPr/>
          <p:nvPr/>
        </p:nvSpPr>
        <p:spPr>
          <a:xfrm>
            <a:off x="7661188" y="2001794"/>
            <a:ext cx="4530812" cy="3249828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Auf gute Qualität der Fotos achten!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Möglichst ohne Speichel/Blut!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Bei Aufnahmen über den Spiegel: entspiegeln nicht vergessen!</a:t>
            </a:r>
          </a:p>
        </p:txBody>
      </p:sp>
    </p:spTree>
    <p:extLst>
      <p:ext uri="{BB962C8B-B14F-4D97-AF65-F5344CB8AC3E}">
        <p14:creationId xmlns:p14="http://schemas.microsoft.com/office/powerpoint/2010/main" val="317830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1325880" y="297180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18-13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8168639" y="297180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23-28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1325880" y="382524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43-48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8168639" y="382524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33-38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4693920" y="297180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13-23</a:t>
            </a:r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4693920" y="3825240"/>
            <a:ext cx="277368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43-33</a:t>
            </a:r>
            <a:endParaRPr lang="de-AT" dirty="0"/>
          </a:p>
        </p:txBody>
      </p:sp>
      <p:sp>
        <p:nvSpPr>
          <p:cNvPr id="10" name="Halbbogen 9"/>
          <p:cNvSpPr/>
          <p:nvPr/>
        </p:nvSpPr>
        <p:spPr>
          <a:xfrm>
            <a:off x="4709160" y="1396842"/>
            <a:ext cx="2773680" cy="211836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OK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1" name="Halbbogen 10"/>
          <p:cNvSpPr/>
          <p:nvPr/>
        </p:nvSpPr>
        <p:spPr>
          <a:xfrm rot="10800000">
            <a:off x="4800599" y="3929538"/>
            <a:ext cx="2773680" cy="211836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869816" y="5558433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UK</a:t>
            </a:r>
            <a:endParaRPr lang="de-AT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A8FA903-6161-4F99-AF81-851D9338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AT" dirty="0"/>
              <a:t>Fotos vor Anfärben</a:t>
            </a:r>
          </a:p>
        </p:txBody>
      </p:sp>
      <p:sp>
        <p:nvSpPr>
          <p:cNvPr id="14" name="Wolkenförmige Legende 13"/>
          <p:cNvSpPr/>
          <p:nvPr/>
        </p:nvSpPr>
        <p:spPr>
          <a:xfrm>
            <a:off x="7859308" y="-278028"/>
            <a:ext cx="4530812" cy="3249828"/>
          </a:xfrm>
          <a:prstGeom prst="cloudCallout">
            <a:avLst>
              <a:gd name="adj1" fmla="val -104242"/>
              <a:gd name="adj2" fmla="val -13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Auf gute Qualität der Fotos achten!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Möglichst ohne Speichel/Blut!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Bei Aufnahmen über den Spiegel: entspiegeln nicht vergessen!</a:t>
            </a:r>
          </a:p>
        </p:txBody>
      </p:sp>
    </p:spTree>
    <p:extLst>
      <p:ext uri="{BB962C8B-B14F-4D97-AF65-F5344CB8AC3E}">
        <p14:creationId xmlns:p14="http://schemas.microsoft.com/office/powerpoint/2010/main" val="389296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82899-DF9D-42E0-B38C-70F22A68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Fotos nach Anfärben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35A688-B1BA-48C3-9463-515FAAF37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Wolkenförmige Legende 4"/>
          <p:cNvSpPr/>
          <p:nvPr/>
        </p:nvSpPr>
        <p:spPr>
          <a:xfrm>
            <a:off x="7661188" y="2001794"/>
            <a:ext cx="4530812" cy="3249828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Selbe Blickwinkel wie nicht angefärbt</a:t>
            </a:r>
          </a:p>
        </p:txBody>
      </p:sp>
    </p:spTree>
    <p:extLst>
      <p:ext uri="{BB962C8B-B14F-4D97-AF65-F5344CB8AC3E}">
        <p14:creationId xmlns:p14="http://schemas.microsoft.com/office/powerpoint/2010/main" val="4245003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6BB6B-B52B-4230-B660-318DBE65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AT" dirty="0"/>
              <a:t>PGU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5778D816-9674-46D1-B9E2-D6F7F0CC9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576720"/>
              </p:ext>
            </p:extLst>
          </p:nvPr>
        </p:nvGraphicFramePr>
        <p:xfrm>
          <a:off x="3701141" y="2553629"/>
          <a:ext cx="4829541" cy="124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847">
                  <a:extLst>
                    <a:ext uri="{9D8B030D-6E8A-4147-A177-3AD203B41FA5}">
                      <a16:colId xmlns:a16="http://schemas.microsoft.com/office/drawing/2014/main" val="2050263970"/>
                    </a:ext>
                  </a:extLst>
                </a:gridCol>
                <a:gridCol w="1609847">
                  <a:extLst>
                    <a:ext uri="{9D8B030D-6E8A-4147-A177-3AD203B41FA5}">
                      <a16:colId xmlns:a16="http://schemas.microsoft.com/office/drawing/2014/main" val="3259347920"/>
                    </a:ext>
                  </a:extLst>
                </a:gridCol>
                <a:gridCol w="1609847">
                  <a:extLst>
                    <a:ext uri="{9D8B030D-6E8A-4147-A177-3AD203B41FA5}">
                      <a16:colId xmlns:a16="http://schemas.microsoft.com/office/drawing/2014/main" val="486506281"/>
                    </a:ext>
                  </a:extLst>
                </a:gridCol>
              </a:tblGrid>
              <a:tr h="623106"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351399"/>
                  </a:ext>
                </a:extLst>
              </a:tr>
              <a:tr h="623106"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2*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90046"/>
                  </a:ext>
                </a:extLst>
              </a:tr>
            </a:tbl>
          </a:graphicData>
        </a:graphic>
      </p:graphicFrame>
      <p:sp>
        <p:nvSpPr>
          <p:cNvPr id="3" name="Wolkenförmige Legende 2"/>
          <p:cNvSpPr/>
          <p:nvPr/>
        </p:nvSpPr>
        <p:spPr>
          <a:xfrm>
            <a:off x="7711440" y="1021080"/>
            <a:ext cx="3962400" cy="1532549"/>
          </a:xfrm>
          <a:prstGeom prst="cloudCallout">
            <a:avLst>
              <a:gd name="adj1" fmla="val -44682"/>
              <a:gd name="adj2" fmla="val 61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 PGU ≥3 unbedingt Sondierungstiefen/Status (siehe nächste Folie)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49475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D566B-A269-4E4B-B2C5-748A9B9F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Sondierungstiefen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0E163-E82F-4301-B155-57965A3CF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7030192" y="2001793"/>
            <a:ext cx="5161808" cy="3460855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b="1" dirty="0"/>
              <a:t>Ab inkl. PGU 3 verpflichtend!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Entweder eingescanntes ÖGP-Befundblatt </a:t>
            </a:r>
            <a:br>
              <a:rPr lang="de-AT" dirty="0"/>
            </a:br>
            <a:r>
              <a:rPr lang="de-AT" dirty="0">
                <a:solidFill>
                  <a:schemeClr val="bg1"/>
                </a:solidFill>
                <a:hlinkClick r:id="rId2"/>
              </a:rPr>
              <a:t>https://www.oegp.at/mitglieder-bereich/downloads/</a:t>
            </a:r>
            <a:endParaRPr lang="de-AT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oder Befundblatt aus Praxis-Software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Ganze Seite ausnützen!</a:t>
            </a:r>
          </a:p>
        </p:txBody>
      </p:sp>
    </p:spTree>
    <p:extLst>
      <p:ext uri="{BB962C8B-B14F-4D97-AF65-F5344CB8AC3E}">
        <p14:creationId xmlns:p14="http://schemas.microsoft.com/office/powerpoint/2010/main" val="1165230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0BBF8-094E-44AE-A40C-5F10C26F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Plaque- und Blutungsindex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2A6000-8DDF-4EB0-8749-2523717A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7376984" y="1062681"/>
            <a:ext cx="3225113" cy="2366319"/>
          </a:xfrm>
          <a:prstGeom prst="cloudCallout">
            <a:avLst>
              <a:gd name="adj1" fmla="val -83668"/>
              <a:gd name="adj2" fmla="val -38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Welche Indices Sie verwenden, obliegt Ihnen.</a:t>
            </a:r>
          </a:p>
        </p:txBody>
      </p:sp>
    </p:spTree>
    <p:extLst>
      <p:ext uri="{BB962C8B-B14F-4D97-AF65-F5344CB8AC3E}">
        <p14:creationId xmlns:p14="http://schemas.microsoft.com/office/powerpoint/2010/main" val="1301956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CE3D3-BA71-4657-8712-B503DF22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Diagnose(n)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46A80-C4DA-402F-B66C-44EC2BEF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000" dirty="0"/>
          </a:p>
          <a:p>
            <a:endParaRPr lang="de-AT" sz="2000" dirty="0"/>
          </a:p>
        </p:txBody>
      </p:sp>
      <p:sp>
        <p:nvSpPr>
          <p:cNvPr id="5" name="Wolkenförmige Legende 4"/>
          <p:cNvSpPr/>
          <p:nvPr/>
        </p:nvSpPr>
        <p:spPr>
          <a:xfrm>
            <a:off x="1210963" y="1841157"/>
            <a:ext cx="8044248" cy="4337222"/>
          </a:xfrm>
          <a:prstGeom prst="cloudCallout">
            <a:avLst>
              <a:gd name="adj1" fmla="val -20736"/>
              <a:gd name="adj2" fmla="val -66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Nach Rücksprache mit dem ZA!!!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prstClr val="black"/>
                </a:solidFill>
              </a:rPr>
              <a:t>Diagnose nach neuer Klassifikation </a:t>
            </a:r>
            <a:r>
              <a:rPr lang="de-AT" sz="2000" dirty="0">
                <a:solidFill>
                  <a:schemeClr val="bg1"/>
                </a:solidFill>
                <a:hlinkClick r:id="rId2"/>
              </a:rPr>
              <a:t>https://www.oegp.at/wp-content/uploads/2018/12/NeueKlassifizierung_Web.pdf</a:t>
            </a:r>
            <a:endParaRPr lang="de-AT" sz="2000" dirty="0">
              <a:solidFill>
                <a:schemeClr val="bg1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bg1"/>
                </a:solidFill>
              </a:rPr>
              <a:t>Z.B.: „lokalisierte Parodontitis Stadium III Grad B“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2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F8C21-AF33-40A3-919B-117436CC1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Mündliche Präsentation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513C0B-D957-4DD2-8102-52C5FDEF6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/>
              <a:t>Die vorgegebene Präsentationszeit von 20 Minuten soll nicht überschritten werden. Es ist zusätzlich Zeit für Fragen und Diskussionen eingeplant.</a:t>
            </a:r>
          </a:p>
          <a:p>
            <a:r>
              <a:rPr lang="de-AT" sz="2000" dirty="0"/>
              <a:t>Konzentrieren Sie sich auf die wesentlichen Fakten. Wenn Sie </a:t>
            </a:r>
            <a:r>
              <a:rPr lang="de-AT" sz="2000" dirty="0" err="1"/>
              <a:t>zB</a:t>
            </a:r>
            <a:r>
              <a:rPr lang="de-AT" sz="2000" dirty="0"/>
              <a:t> bei drei Sitzungen das Gleiche gemacht haben (z.B.: angefärbt, Hygieneinstruktion, Reinigung mit US, </a:t>
            </a:r>
            <a:r>
              <a:rPr lang="de-AT" sz="2000" dirty="0" err="1"/>
              <a:t>Airflow</a:t>
            </a:r>
            <a:r>
              <a:rPr lang="de-AT" sz="2000" dirty="0"/>
              <a:t>,…) brauchen Sie das nicht drei Mal vorzulesen, sondern nur auf den Folien zu dokumentieren. </a:t>
            </a:r>
          </a:p>
          <a:p>
            <a:r>
              <a:rPr lang="de-AT" sz="2000" dirty="0"/>
              <a:t>Es gibt kein Schema F! Jede/r Pat. ist anders und daher auch individuell zu betreuen.</a:t>
            </a:r>
          </a:p>
          <a:p>
            <a:r>
              <a:rPr lang="de-AT" sz="2000" dirty="0"/>
              <a:t>Wir freuen uns auf Ihre Fälle und sind gerne bereit, Ihnen bei der Vorbereitung zu helfen!</a:t>
            </a:r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160025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916D1-BCBE-4F1F-BEB5-788BC5A1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Behandlungsplan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FB62F5-F18E-4B2E-A9ED-8E00C3CDC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Z.B.: „2x PZ mit genauer Hygieneinstruktion innerhalb von 3 Wochen, Reevaluation nach 2 Monaten, Festlegung des </a:t>
            </a:r>
            <a:r>
              <a:rPr lang="de-AT" dirty="0" err="1"/>
              <a:t>Recallintervalls</a:t>
            </a:r>
            <a:r>
              <a:rPr lang="de-AT" dirty="0"/>
              <a:t>“</a:t>
            </a:r>
          </a:p>
          <a:p>
            <a:endParaRPr lang="de-AT" dirty="0"/>
          </a:p>
          <a:p>
            <a:r>
              <a:rPr lang="de-AT" dirty="0"/>
              <a:t>Oder: „supragingivales Debridement in 3 Sitzungen inkl. Hygieneinstruktion, subgingivales Debridement bei Chef/in, PZ + Instruktion + Kontrolle nach 3 Monaten, Reevaluation nach weiteren 3 Monaten, Festlegung des </a:t>
            </a:r>
            <a:r>
              <a:rPr lang="de-AT" dirty="0" err="1"/>
              <a:t>Recallintervalls</a:t>
            </a:r>
            <a:r>
              <a:rPr lang="de-AT" dirty="0"/>
              <a:t>, Planung konservierend“</a:t>
            </a:r>
          </a:p>
        </p:txBody>
      </p:sp>
    </p:spTree>
    <p:extLst>
      <p:ext uri="{BB962C8B-B14F-4D97-AF65-F5344CB8AC3E}">
        <p14:creationId xmlns:p14="http://schemas.microsoft.com/office/powerpoint/2010/main" val="3279625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2AABE-922F-4329-A016-A281AEA5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Therapie - 1.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5EADA-0DF3-4E91-AC4F-E4D201ED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Erhobene Befunde:</a:t>
            </a:r>
          </a:p>
          <a:p>
            <a:r>
              <a:rPr lang="de-AT" dirty="0"/>
              <a:t>Selbsteinschätzung der </a:t>
            </a:r>
            <a:r>
              <a:rPr lang="de-AT" dirty="0" err="1"/>
              <a:t>Muhy</a:t>
            </a:r>
            <a:r>
              <a:rPr lang="de-AT" dirty="0"/>
              <a:t> durch Pat.: </a:t>
            </a:r>
          </a:p>
          <a:p>
            <a:r>
              <a:rPr lang="de-AT" dirty="0"/>
              <a:t>Instruktion: </a:t>
            </a:r>
          </a:p>
          <a:p>
            <a:r>
              <a:rPr lang="de-AT" dirty="0"/>
              <a:t>Motivation:</a:t>
            </a:r>
          </a:p>
          <a:p>
            <a:r>
              <a:rPr lang="de-AT" dirty="0"/>
              <a:t>Verwendete Hilfsmittel, Techniken:</a:t>
            </a:r>
          </a:p>
          <a:p>
            <a:r>
              <a:rPr lang="de-AT" dirty="0"/>
              <a:t>Instrumentierung: </a:t>
            </a:r>
          </a:p>
          <a:p>
            <a:r>
              <a:rPr lang="de-AT" dirty="0"/>
              <a:t>Plan für nächste Sitzung:</a:t>
            </a:r>
          </a:p>
        </p:txBody>
      </p:sp>
      <p:sp>
        <p:nvSpPr>
          <p:cNvPr id="6" name="Wolkenförmige Legende 5"/>
          <p:cNvSpPr/>
          <p:nvPr/>
        </p:nvSpPr>
        <p:spPr>
          <a:xfrm>
            <a:off x="6614983" y="3015049"/>
            <a:ext cx="5313405" cy="3484606"/>
          </a:xfrm>
          <a:prstGeom prst="cloudCallout">
            <a:avLst>
              <a:gd name="adj1" fmla="val -73159"/>
              <a:gd name="adj2" fmla="val -94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Plaque- und Blutungsindex,…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Arbeitsablauf in Stichworten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Hat. Pat. Hygienehilfsmittel mitgebracht?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7835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20761-A6EB-43F2-922B-5B794A47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Therapie – 2.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CA958-D10B-49AF-9250-5465E3000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Erhobene Befunde: Plaque- und Blutungsindex,…</a:t>
            </a:r>
          </a:p>
          <a:p>
            <a:r>
              <a:rPr lang="de-AT" dirty="0"/>
              <a:t>Selbstwahrnehmung durch Pat.? </a:t>
            </a:r>
          </a:p>
          <a:p>
            <a:r>
              <a:rPr lang="de-AT" dirty="0"/>
              <a:t>Instruktion: </a:t>
            </a:r>
          </a:p>
          <a:p>
            <a:r>
              <a:rPr lang="de-AT" dirty="0"/>
              <a:t>Mitarbeit/</a:t>
            </a:r>
            <a:r>
              <a:rPr lang="de-AT" dirty="0" err="1"/>
              <a:t>Motiviation</a:t>
            </a:r>
            <a:r>
              <a:rPr lang="de-AT" dirty="0"/>
              <a:t>?</a:t>
            </a:r>
          </a:p>
          <a:p>
            <a:r>
              <a:rPr lang="de-AT" dirty="0"/>
              <a:t>Instrumentierung:</a:t>
            </a:r>
          </a:p>
        </p:txBody>
      </p:sp>
      <p:sp>
        <p:nvSpPr>
          <p:cNvPr id="4" name="Wolkenförmige Legende 3"/>
          <p:cNvSpPr/>
          <p:nvPr/>
        </p:nvSpPr>
        <p:spPr>
          <a:xfrm>
            <a:off x="5671751" y="3015049"/>
            <a:ext cx="6256637" cy="3484606"/>
          </a:xfrm>
          <a:prstGeom prst="cloudCallout">
            <a:avLst>
              <a:gd name="adj1" fmla="val -67345"/>
              <a:gd name="adj2" fmla="val -104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Plaque- und Blutungsindex,…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Veränderungen </a:t>
            </a:r>
            <a:r>
              <a:rPr lang="de-AT" dirty="0" err="1"/>
              <a:t>ggü</a:t>
            </a:r>
            <a:r>
              <a:rPr lang="de-AT" dirty="0"/>
              <a:t>. Erstbefund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Wie sehen Hygienehilfsmittel aus? (Borsten aufgebogen – zu viel Druck, originalverpackt – nicht benutzt,…)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Zusätzliche Hilfsmittel empfohlen?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Arbeitsablauf in Stichworten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19934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DCE59-799B-4554-8D7D-C82BA6BE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0E005-3A0D-4DDE-AF89-E815522E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3361038" y="1767016"/>
            <a:ext cx="7191632" cy="4201298"/>
          </a:xfrm>
          <a:prstGeom prst="cloudCallout">
            <a:avLst>
              <a:gd name="adj1" fmla="val -28569"/>
              <a:gd name="adj2" fmla="val -60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b="1" dirty="0"/>
              <a:t>weitere Sitzungen je nach Behandlungsplan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de-AT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Vorgehen analog zu oben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In der letzten Sitzung vor der Recall-Phase: Plaque- und Blutungsindex, Fotos, Nachsondieren der Stellen über 3 mm!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 err="1"/>
              <a:t>Recallintervall</a:t>
            </a:r>
            <a:r>
              <a:rPr lang="de-AT" dirty="0"/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Weitere Planung?  </a:t>
            </a:r>
          </a:p>
        </p:txBody>
      </p:sp>
    </p:spTree>
    <p:extLst>
      <p:ext uri="{BB962C8B-B14F-4D97-AF65-F5344CB8AC3E}">
        <p14:creationId xmlns:p14="http://schemas.microsoft.com/office/powerpoint/2010/main" val="2182036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9A40A-2E4F-41BA-9195-13C0F761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Unterstützende </a:t>
            </a:r>
            <a:r>
              <a:rPr lang="de-AT" dirty="0" err="1"/>
              <a:t>Parodontaltherapie</a:t>
            </a:r>
            <a:r>
              <a:rPr lang="de-AT" dirty="0"/>
              <a:t>/Recall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AB708D-A429-4A10-A0AA-7ACDDDA4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3966519" y="2409568"/>
            <a:ext cx="7080422" cy="3089189"/>
          </a:xfrm>
          <a:prstGeom prst="cloudCallout">
            <a:avLst>
              <a:gd name="adj1" fmla="val -47709"/>
              <a:gd name="adj2" fmla="val -90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Wie ist es Pat. zwischenzeitlich ergangen?</a:t>
            </a:r>
          </a:p>
          <a:p>
            <a:pPr algn="ctr"/>
            <a:r>
              <a:rPr lang="de-AT" dirty="0"/>
              <a:t>Mitarbeit/Motivation?</a:t>
            </a:r>
          </a:p>
          <a:p>
            <a:pPr algn="ctr"/>
            <a:r>
              <a:rPr lang="de-AT" dirty="0"/>
              <a:t>Befunde?</a:t>
            </a:r>
          </a:p>
          <a:p>
            <a:pPr algn="ctr"/>
            <a:r>
              <a:rPr lang="de-AT" dirty="0"/>
              <a:t>Weiteres Procedere?</a:t>
            </a:r>
          </a:p>
        </p:txBody>
      </p:sp>
    </p:spTree>
    <p:extLst>
      <p:ext uri="{BB962C8B-B14F-4D97-AF65-F5344CB8AC3E}">
        <p14:creationId xmlns:p14="http://schemas.microsoft.com/office/powerpoint/2010/main" val="381008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E587A-8B19-4820-884D-F8FC42A32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Präsentation zur Erlangung</a:t>
            </a:r>
            <a:br>
              <a:rPr lang="de-AT" dirty="0"/>
            </a:br>
            <a:r>
              <a:rPr lang="de-AT" dirty="0"/>
              <a:t>des ÖGP Prophylaxe Zertifikats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B48DB3-B11D-477B-8C38-A5C3B5CAB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/>
              <a:t>Name PASS </a:t>
            </a:r>
          </a:p>
          <a:p>
            <a:r>
              <a:rPr lang="de-AT" dirty="0"/>
              <a:t>Name/Ort Praxis/</a:t>
            </a:r>
            <a:r>
              <a:rPr lang="de-AT" dirty="0" err="1"/>
              <a:t>PraxisinhaberIn</a:t>
            </a:r>
            <a:endParaRPr lang="de-AT" dirty="0"/>
          </a:p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6907427" y="0"/>
            <a:ext cx="5461687" cy="4040659"/>
          </a:xfrm>
          <a:prstGeom prst="cloudCallout">
            <a:avLst>
              <a:gd name="adj1" fmla="val -47756"/>
              <a:gd name="adj2" fmla="val 54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Bitte: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Die Vorlage kann individualisiert werden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Die Informationen sollen jedoch alle erhalten bleiben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Alles entsprechend der Anleitung ausfüllen.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/>
              <a:t>Alle Sprechblasen </a:t>
            </a:r>
            <a:r>
              <a:rPr lang="de-AT" dirty="0" err="1"/>
              <a:t>anschliessend</a:t>
            </a:r>
            <a:r>
              <a:rPr lang="de-AT" dirty="0"/>
              <a:t> löschen.</a:t>
            </a:r>
          </a:p>
        </p:txBody>
      </p:sp>
    </p:spTree>
    <p:extLst>
      <p:ext uri="{BB962C8B-B14F-4D97-AF65-F5344CB8AC3E}">
        <p14:creationId xmlns:p14="http://schemas.microsoft.com/office/powerpoint/2010/main" val="331034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B67BF-3506-42A7-87DF-8DEC35B9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Das ist mein Tätigkeitsprofil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8490ED-AB58-4B67-B242-6C54CB258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3200400" y="1359243"/>
            <a:ext cx="3929449" cy="3422822"/>
          </a:xfrm>
          <a:prstGeom prst="cloudCallout">
            <a:avLst>
              <a:gd name="adj1" fmla="val 48664"/>
              <a:gd name="adj2" fmla="val -57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Hier können Sie sich kurz vorstellen und dem Publikum bekannt machen.</a:t>
            </a:r>
          </a:p>
        </p:txBody>
      </p:sp>
    </p:spTree>
    <p:extLst>
      <p:ext uri="{BB962C8B-B14F-4D97-AF65-F5344CB8AC3E}">
        <p14:creationId xmlns:p14="http://schemas.microsoft.com/office/powerpoint/2010/main" val="53950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8D799-DB8A-4CAF-A6A4-65ADE98D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Pat. Nr. ………Frau/Herr A.B.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09DB57-E939-402D-8C55-C8711C22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Alter:</a:t>
            </a:r>
          </a:p>
          <a:p>
            <a:r>
              <a:rPr lang="de-AT" dirty="0"/>
              <a:t>Beruf:</a:t>
            </a:r>
          </a:p>
          <a:p>
            <a:r>
              <a:rPr lang="de-AT" dirty="0"/>
              <a:t>Familienstand/Kinder:</a:t>
            </a:r>
          </a:p>
          <a:p>
            <a:r>
              <a:rPr lang="de-AT" dirty="0"/>
              <a:t>In unserer Praxis in Behandlung seit:</a:t>
            </a:r>
          </a:p>
        </p:txBody>
      </p:sp>
      <p:sp>
        <p:nvSpPr>
          <p:cNvPr id="4" name="Wolkenförmige Legende 3"/>
          <p:cNvSpPr/>
          <p:nvPr/>
        </p:nvSpPr>
        <p:spPr>
          <a:xfrm>
            <a:off x="7661188" y="2001794"/>
            <a:ext cx="3472250" cy="2879125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ALLE Patientendaten anonymisieren!</a:t>
            </a:r>
          </a:p>
          <a:p>
            <a:pPr algn="ctr"/>
            <a:r>
              <a:rPr lang="de-AT" dirty="0"/>
              <a:t>Keine erkennbaren Gesichtsfotos !</a:t>
            </a:r>
          </a:p>
          <a:p>
            <a:pPr algn="ctr"/>
            <a:r>
              <a:rPr lang="de-AT" b="1" dirty="0"/>
              <a:t>Einwilligung der Patienten einholen!</a:t>
            </a:r>
          </a:p>
          <a:p>
            <a:pPr algn="ctr"/>
            <a:r>
              <a:rPr lang="de-AT" b="1" dirty="0"/>
              <a:t>Bitte die </a:t>
            </a:r>
            <a:r>
              <a:rPr lang="de-AT" b="1"/>
              <a:t>DSGVO beachten!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7684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72068-85B4-48B3-8BCD-82963FA2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Hauptanliegen (Chief </a:t>
            </a:r>
            <a:r>
              <a:rPr lang="de-AT" dirty="0" err="1"/>
              <a:t>Complaint</a:t>
            </a:r>
            <a:r>
              <a:rPr lang="de-AT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FA5A7-0491-4974-9E60-81BC93572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Z.B.: „Zähne sind zu gelb“, „Mundgeruch“, „Zahnfleischbluten“, „Zähne werden locker“…</a:t>
            </a:r>
          </a:p>
        </p:txBody>
      </p:sp>
      <p:sp>
        <p:nvSpPr>
          <p:cNvPr id="4" name="Wolkenförmige Legende 3"/>
          <p:cNvSpPr/>
          <p:nvPr/>
        </p:nvSpPr>
        <p:spPr>
          <a:xfrm>
            <a:off x="7661188" y="2001794"/>
            <a:ext cx="2063579" cy="1655805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Dies sind Beispiele!</a:t>
            </a:r>
          </a:p>
        </p:txBody>
      </p:sp>
    </p:spTree>
    <p:extLst>
      <p:ext uri="{BB962C8B-B14F-4D97-AF65-F5344CB8AC3E}">
        <p14:creationId xmlns:p14="http://schemas.microsoft.com/office/powerpoint/2010/main" val="62216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A0BAE-25E8-4E0A-A0D7-BC39E304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Allgemeine Anamnese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DDFC72-220B-4177-A613-DC660CA1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Allergien?</a:t>
            </a:r>
          </a:p>
          <a:p>
            <a:r>
              <a:rPr lang="de-AT" dirty="0"/>
              <a:t>Krankheiten?</a:t>
            </a:r>
          </a:p>
          <a:p>
            <a:r>
              <a:rPr lang="de-AT" dirty="0"/>
              <a:t>Medikamente?</a:t>
            </a:r>
          </a:p>
          <a:p>
            <a:r>
              <a:rPr lang="de-AT" dirty="0"/>
              <a:t>Operationen?</a:t>
            </a:r>
          </a:p>
          <a:p>
            <a:r>
              <a:rPr lang="de-AT" dirty="0"/>
              <a:t>Beschwerden/Schmerzen?</a:t>
            </a:r>
          </a:p>
          <a:p>
            <a:r>
              <a:rPr lang="de-AT" dirty="0"/>
              <a:t>Nikotin?</a:t>
            </a:r>
          </a:p>
          <a:p>
            <a:r>
              <a:rPr lang="de-AT" dirty="0"/>
              <a:t>Alkohol?</a:t>
            </a:r>
          </a:p>
          <a:p>
            <a:r>
              <a:rPr lang="de-AT" dirty="0"/>
              <a:t>Ernährung?</a:t>
            </a:r>
          </a:p>
          <a:p>
            <a:r>
              <a:rPr lang="de-AT" dirty="0"/>
              <a:t>Stress?</a:t>
            </a:r>
          </a:p>
        </p:txBody>
      </p:sp>
      <p:sp>
        <p:nvSpPr>
          <p:cNvPr id="6" name="Wolkenförmige Legende 5"/>
          <p:cNvSpPr/>
          <p:nvPr/>
        </p:nvSpPr>
        <p:spPr>
          <a:xfrm>
            <a:off x="7661188" y="2001794"/>
            <a:ext cx="3978877" cy="2681417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Immer nach Rücksprache mit ZA!</a:t>
            </a:r>
          </a:p>
        </p:txBody>
      </p:sp>
    </p:spTree>
    <p:extLst>
      <p:ext uri="{BB962C8B-B14F-4D97-AF65-F5344CB8AC3E}">
        <p14:creationId xmlns:p14="http://schemas.microsoft.com/office/powerpoint/2010/main" val="323330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CC8E3-45E1-437C-94BD-2646AAA0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Spezielle Anamnese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292533-FB0F-49AC-93B0-DFE97DDA8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/>
              <a:t>Letzter Besuch beim ZA?</a:t>
            </a:r>
          </a:p>
          <a:p>
            <a:r>
              <a:rPr lang="de-AT" dirty="0"/>
              <a:t>Letzte PZR?</a:t>
            </a:r>
          </a:p>
          <a:p>
            <a:r>
              <a:rPr lang="de-AT" dirty="0"/>
              <a:t>Zahnfleischbluten?</a:t>
            </a:r>
          </a:p>
          <a:p>
            <a:r>
              <a:rPr lang="de-AT" dirty="0"/>
              <a:t>Zahnlockerungen/-wanderungen?</a:t>
            </a:r>
          </a:p>
          <a:p>
            <a:r>
              <a:rPr lang="de-AT" dirty="0"/>
              <a:t>Mundgeruch?</a:t>
            </a:r>
          </a:p>
          <a:p>
            <a:r>
              <a:rPr lang="de-AT" dirty="0"/>
              <a:t>Food </a:t>
            </a:r>
            <a:r>
              <a:rPr lang="de-AT" dirty="0" err="1"/>
              <a:t>impaction</a:t>
            </a:r>
            <a:r>
              <a:rPr lang="de-AT" dirty="0"/>
              <a:t>?</a:t>
            </a:r>
          </a:p>
          <a:p>
            <a:r>
              <a:rPr lang="de-AT" dirty="0"/>
              <a:t>Hypersensibilitäten?</a:t>
            </a:r>
          </a:p>
          <a:p>
            <a:r>
              <a:rPr lang="de-AT" dirty="0"/>
              <a:t>Häusliche MH: Wie oft? Mit was? Wie? Wann? </a:t>
            </a:r>
          </a:p>
          <a:p>
            <a:r>
              <a:rPr lang="de-AT" dirty="0"/>
              <a:t>Interdentalreinigung? </a:t>
            </a:r>
          </a:p>
          <a:p>
            <a:r>
              <a:rPr lang="de-AT" dirty="0"/>
              <a:t>Fluoride?</a:t>
            </a:r>
          </a:p>
          <a:p>
            <a:r>
              <a:rPr lang="de-AT" dirty="0"/>
              <a:t>Falls WBs vorhanden: Wie alt? Beschwerdefrei?</a:t>
            </a:r>
          </a:p>
          <a:p>
            <a:r>
              <a:rPr lang="de-AT" dirty="0"/>
              <a:t>Falls Implantate vorhanden: Wie alt? System bekannt?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775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DBB56-78EC-4A22-8351-9F6FADCF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Extraorale Befunde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09F9F7-704C-46B5-8D70-8C532078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Z.B.: </a:t>
            </a:r>
            <a:r>
              <a:rPr lang="de-AT" dirty="0" err="1"/>
              <a:t>Masseterhypertrophie</a:t>
            </a:r>
            <a:r>
              <a:rPr lang="de-AT" dirty="0"/>
              <a:t> beidseits, Schwellungen, veränderte Hautbereiche, Narben, Herpes labialis,…</a:t>
            </a:r>
          </a:p>
          <a:p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7661188" y="2001794"/>
            <a:ext cx="3978877" cy="2681417"/>
          </a:xfrm>
          <a:prstGeom prst="cloudCallout">
            <a:avLst>
              <a:gd name="adj1" fmla="val -100878"/>
              <a:gd name="adj2" fmla="val -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Sind Besonderheiten vorhanden, fotografieren und Fotos in Präsentation einbauen!</a:t>
            </a:r>
          </a:p>
        </p:txBody>
      </p:sp>
    </p:spTree>
    <p:extLst>
      <p:ext uri="{BB962C8B-B14F-4D97-AF65-F5344CB8AC3E}">
        <p14:creationId xmlns:p14="http://schemas.microsoft.com/office/powerpoint/2010/main" val="179941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Macintosh PowerPoint</Application>
  <PresentationFormat>Breitbild</PresentationFormat>
  <Paragraphs>153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</vt:lpstr>
      <vt:lpstr>Anmerkungen/Anleitungen/Erklärungen</vt:lpstr>
      <vt:lpstr>Mündliche Präsentation</vt:lpstr>
      <vt:lpstr>Präsentation zur Erlangung des ÖGP Prophylaxe Zertifikats</vt:lpstr>
      <vt:lpstr>Das ist mein Tätigkeitsprofil</vt:lpstr>
      <vt:lpstr>Pat. Nr. ………Frau/Herr A.B. </vt:lpstr>
      <vt:lpstr>Hauptanliegen (Chief Complaint)</vt:lpstr>
      <vt:lpstr>Allgemeine Anamnese</vt:lpstr>
      <vt:lpstr>Spezielle Anamnese</vt:lpstr>
      <vt:lpstr>Extraorale Befunde</vt:lpstr>
      <vt:lpstr>Enorale Befunde</vt:lpstr>
      <vt:lpstr>OPG zum Zeitpunkt der Behandlung</vt:lpstr>
      <vt:lpstr>Ergänzende Röntgenbilder</vt:lpstr>
      <vt:lpstr>Fotos vor Anfärben</vt:lpstr>
      <vt:lpstr>Fotos vor Anfärben</vt:lpstr>
      <vt:lpstr>Fotos nach Anfärben</vt:lpstr>
      <vt:lpstr>PGU</vt:lpstr>
      <vt:lpstr>Sondierungstiefen</vt:lpstr>
      <vt:lpstr>Plaque- und Blutungsindex</vt:lpstr>
      <vt:lpstr>Diagnose(n)</vt:lpstr>
      <vt:lpstr>Behandlungsplan</vt:lpstr>
      <vt:lpstr>Therapie - 1. Sitzung</vt:lpstr>
      <vt:lpstr>Therapie – 2. Sitzung</vt:lpstr>
      <vt:lpstr>Weiterführende Therapie</vt:lpstr>
      <vt:lpstr>Unterstützende Parodontaltherapie/Recall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zur Erlangung des ÖGP Prophylaxe Zertifikats</dc:title>
  <dc:creator>michael</dc:creator>
  <cp:lastModifiedBy>Günter Lichtner</cp:lastModifiedBy>
  <cp:revision>30</cp:revision>
  <dcterms:created xsi:type="dcterms:W3CDTF">2020-01-05T16:43:33Z</dcterms:created>
  <dcterms:modified xsi:type="dcterms:W3CDTF">2020-02-11T09:22:50Z</dcterms:modified>
</cp:coreProperties>
</file>